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6"/>
  </p:notesMasterIdLst>
  <p:sldIdLst>
    <p:sldId id="256" r:id="rId2"/>
    <p:sldId id="257" r:id="rId3"/>
    <p:sldId id="258" r:id="rId4"/>
    <p:sldId id="304" r:id="rId5"/>
    <p:sldId id="259" r:id="rId6"/>
    <p:sldId id="264" r:id="rId7"/>
    <p:sldId id="302" r:id="rId8"/>
    <p:sldId id="303" r:id="rId9"/>
    <p:sldId id="280" r:id="rId10"/>
    <p:sldId id="283" r:id="rId11"/>
    <p:sldId id="276" r:id="rId12"/>
    <p:sldId id="284" r:id="rId13"/>
    <p:sldId id="286" r:id="rId14"/>
    <p:sldId id="285" r:id="rId15"/>
    <p:sldId id="287" r:id="rId16"/>
    <p:sldId id="290" r:id="rId17"/>
    <p:sldId id="291" r:id="rId18"/>
    <p:sldId id="294" r:id="rId19"/>
    <p:sldId id="296" r:id="rId20"/>
    <p:sldId id="297" r:id="rId21"/>
    <p:sldId id="299" r:id="rId22"/>
    <p:sldId id="298" r:id="rId23"/>
    <p:sldId id="295" r:id="rId24"/>
    <p:sldId id="30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FF"/>
    <a:srgbClr val="3366FF"/>
    <a:srgbClr val="009999"/>
    <a:srgbClr val="FFCC00"/>
    <a:srgbClr val="BD92DE"/>
    <a:srgbClr val="66FF33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1D13EB-7EDD-4259-BBDF-D4070BAF6780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95314-2E13-47E9-93D9-731360144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3F653-438D-46A6-9D07-7C81C5FAFE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6579-6180-4655-AF66-7453681BBFC6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2FA7D-6A72-4216-89BA-7690FF61A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9B3D4-545B-4BCF-A4D4-57ACF5AF3EE3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4ECA2-631B-4575-89A1-66E7EB69E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257D2-7531-4D57-9D45-CD83FC4B893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25DBA-55B2-4B69-A670-F9E179CEB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17AD-86A7-4CBB-8D1D-20C4A7C5A38E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899A-E5B7-4415-9457-25857031A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AD4B-892B-466E-BF80-22E015317297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5029-A5E2-4C67-BB41-7513FFD28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83F7E-169F-4297-987E-FE492551A199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D4E9-6F4C-439D-825E-A7B04EC4A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542A-659C-40D6-8BDC-B634DA6D8AAA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373E-7921-4E25-9497-C7E217E2B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2B77-B718-48A6-B589-EF96A055C180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1F3B-82CB-45AF-885C-92A8EE1C4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D245-F27D-4C9F-91DC-D992658E2E2B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427F-8D42-421B-A546-7C18196A4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0B27-3340-437F-B9A5-B1A6E24C4719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9457-2026-4755-82D0-F573209E3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08C6D-F3A1-4505-A1A3-9F276182DBAB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A0416-9107-456C-BC56-9339D00B2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C6B37CF-55B5-49B4-A3BF-2770AF7705CC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9DD2418-ACAB-4D0B-905E-3D19B4C34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7400" y="587375"/>
            <a:ext cx="7519988" cy="10318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Майстер-клас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928938"/>
            <a:ext cx="9144000" cy="500062"/>
          </a:xfrm>
          <a:solidFill>
            <a:schemeClr val="bg1"/>
          </a:soli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>
                <a:latin typeface="Times New Roman" pitchFamily="18" charset="0"/>
              </a:rPr>
              <a:t>« Розвиток поетичних зд</a:t>
            </a:r>
            <a:r>
              <a:rPr lang="uk-UA" sz="2800">
                <a:latin typeface="Times New Roman" pitchFamily="18" charset="0"/>
              </a:rPr>
              <a:t>і</a:t>
            </a:r>
            <a:r>
              <a:rPr lang="ru-RU" sz="2800">
                <a:latin typeface="Times New Roman" pitchFamily="18" charset="0"/>
              </a:rPr>
              <a:t>бностей молодших школярів 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25" y="3786188"/>
            <a:ext cx="4286250" cy="157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</a:rPr>
              <a:t>Вчителя початкових класів </a:t>
            </a:r>
          </a:p>
          <a:p>
            <a:pPr>
              <a:defRPr/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</a:rPr>
              <a:t>Зачепилівського ліцею </a:t>
            </a:r>
          </a:p>
          <a:p>
            <a:pPr>
              <a:defRPr/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</a:rPr>
              <a:t>Зачепилівської районної ради </a:t>
            </a:r>
          </a:p>
          <a:p>
            <a:pPr>
              <a:defRPr/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</a:rPr>
              <a:t>Харківської області</a:t>
            </a: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56100" y="5949950"/>
            <a:ext cx="395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chemeClr val="folHlink"/>
                </a:solidFill>
              </a:rPr>
              <a:t>Краснік Олени Степанівни</a:t>
            </a:r>
            <a:endParaRPr lang="ru-RU" sz="2400" b="1">
              <a:solidFill>
                <a:schemeClr val="folHlink"/>
              </a:solidFill>
            </a:endParaRPr>
          </a:p>
        </p:txBody>
      </p:sp>
      <p:pic>
        <p:nvPicPr>
          <p:cNvPr id="14341" name="Рисунок 5" descr="Оле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5"/>
            <a:ext cx="42640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  <a:solidFill>
            <a:srgbClr val="92D050">
              <a:alpha val="85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074738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000250" y="3643313"/>
            <a:ext cx="5143500" cy="1857375"/>
          </a:xfrm>
          <a:prstGeom prst="flowChartProcess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ідем, не впадем, махнем  прийдем;</a:t>
            </a:r>
          </a:p>
          <a:p>
            <a:pPr marL="174625" indent="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діти, квіти, мести  радіти; </a:t>
            </a:r>
          </a:p>
          <a:p>
            <a:pPr marL="174625" indent="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дитина, родина вина  калина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000250" y="2714625"/>
            <a:ext cx="5143500" cy="928688"/>
          </a:xfrm>
          <a:prstGeom prst="flowChartProcess">
            <a:avLst/>
          </a:prstGeom>
          <a:solidFill>
            <a:srgbClr val="00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Четвертий зайвий ”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571750" y="3857625"/>
            <a:ext cx="2000250" cy="57150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571750" y="4857750"/>
            <a:ext cx="1928813" cy="500063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571750" y="4429125"/>
            <a:ext cx="1428750" cy="428625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786313" y="4429125"/>
            <a:ext cx="2071687" cy="428625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572125" y="3857625"/>
            <a:ext cx="1285875" cy="57150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143500" y="4857750"/>
            <a:ext cx="1714500" cy="500063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000250" y="1357313"/>
            <a:ext cx="5143500" cy="1143000"/>
          </a:xfrm>
          <a:prstGeom prst="downArrow">
            <a:avLst>
              <a:gd name="adj1" fmla="val 67460"/>
              <a:gd name="adj2" fmla="val 703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uk-UA" sz="22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/>
            <a:r>
              <a:rPr lang="uk-UA" sz="2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FrankRuehl"/>
                <a:cs typeface="FrankRuehl"/>
              </a:rPr>
              <a:t>Очікувальний результат</a:t>
            </a:r>
            <a:endParaRPr lang="ru-RU" sz="2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FrankRuehl"/>
              <a:cs typeface="FrankRueh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  <a:solidFill>
            <a:srgbClr val="7030A0">
              <a:alpha val="85000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074738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9" name="Прямоугольник с двумя вырезанными соседними углами 18"/>
          <p:cNvSpPr/>
          <p:nvPr/>
        </p:nvSpPr>
        <p:spPr>
          <a:xfrm>
            <a:off x="1571625" y="1643063"/>
            <a:ext cx="5929313" cy="1214437"/>
          </a:xfrm>
          <a:prstGeom prst="snip2SameRect">
            <a:avLst/>
          </a:prstGeom>
          <a:solidFill>
            <a:srgbClr val="D8BFE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 Щоб уникати помилок, треба набиратися досвіду, щоб набиратися досвіду, треба робити помилки 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750" y="3071813"/>
            <a:ext cx="6215063" cy="914400"/>
          </a:xfrm>
          <a:prstGeom prst="roundRect">
            <a:avLst/>
          </a:prstGeom>
          <a:solidFill>
            <a:srgbClr val="D8BFE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Хто останній ”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 rot="10800000">
            <a:off x="1428750" y="4500563"/>
            <a:ext cx="6215063" cy="1928812"/>
          </a:xfrm>
          <a:prstGeom prst="snip2SameRect">
            <a:avLst/>
          </a:prstGeom>
          <a:solidFill>
            <a:srgbClr val="D8BFE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28750" y="3857625"/>
            <a:ext cx="6215063" cy="1928813"/>
          </a:xfrm>
          <a:prstGeom prst="rect">
            <a:avLst/>
          </a:prstGeom>
          <a:solidFill>
            <a:srgbClr val="D8BFE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(Називаю слово, діти підбирають римоване слово,  на кому закінчується рима – вибуває з гри)</a:t>
            </a:r>
          </a:p>
          <a:p>
            <a:pPr marL="1973263"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Весна,…</a:t>
            </a:r>
          </a:p>
          <a:p>
            <a:pPr marL="1973263"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Хмаринка,…</a:t>
            </a:r>
          </a:p>
          <a:p>
            <a:pPr marL="1973263"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Летіти,…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  <a:solidFill>
            <a:srgbClr val="7030A0">
              <a:alpha val="85000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074738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9" name="Прямоугольник с двумя вырезанными соседними углами 18"/>
          <p:cNvSpPr/>
          <p:nvPr/>
        </p:nvSpPr>
        <p:spPr>
          <a:xfrm>
            <a:off x="500063" y="2643188"/>
            <a:ext cx="8143875" cy="1214437"/>
          </a:xfrm>
          <a:prstGeom prst="snip2SameRect">
            <a:avLst/>
          </a:prstGeom>
          <a:solidFill>
            <a:srgbClr val="D8BFE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 rot="10800000">
            <a:off x="500063" y="3571875"/>
            <a:ext cx="8143875" cy="1928813"/>
          </a:xfrm>
          <a:prstGeom prst="snip2SameRect">
            <a:avLst/>
          </a:prstGeom>
          <a:solidFill>
            <a:srgbClr val="D8BFE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3071813"/>
            <a:ext cx="8143875" cy="1928812"/>
          </a:xfrm>
          <a:prstGeom prst="rect">
            <a:avLst/>
          </a:prstGeom>
          <a:solidFill>
            <a:srgbClr val="D8BFE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1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Весна, красна, рясна, запашна,…</a:t>
            </a:r>
          </a:p>
          <a:p>
            <a:pPr indent="261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Хмаринка, росинка, хвилинка, рослинка, краплинка, дитинка,…</a:t>
            </a:r>
          </a:p>
          <a:p>
            <a:pPr indent="261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Летіти, радіти, замліти, згасити,…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00250" y="1357313"/>
            <a:ext cx="5143500" cy="1143000"/>
          </a:xfrm>
          <a:prstGeom prst="downArrow">
            <a:avLst>
              <a:gd name="adj1" fmla="val 67460"/>
              <a:gd name="adj2" fmla="val 70317"/>
            </a:avLst>
          </a:prstGeom>
          <a:solidFill>
            <a:srgbClr val="D8BFE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Хто останній ”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074738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9" name="Прямоугольник с двумя вырезанными соседними углами 18"/>
          <p:cNvSpPr/>
          <p:nvPr/>
        </p:nvSpPr>
        <p:spPr>
          <a:xfrm>
            <a:off x="1571625" y="1643063"/>
            <a:ext cx="5929313" cy="1214437"/>
          </a:xfrm>
          <a:prstGeom prst="snip2Same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 Неможливо дитину примусити щось зробити, треба допомогти їй захотіти зробити це 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1625" y="3071813"/>
            <a:ext cx="5929313" cy="914400"/>
          </a:xfrm>
          <a:prstGeom prst="roundRect">
            <a:avLst/>
          </a:prstGeom>
          <a:solidFill>
            <a:srgbClr val="00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Чистомовки ”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 rot="10800000">
            <a:off x="1571625" y="4500563"/>
            <a:ext cx="5929313" cy="1928812"/>
          </a:xfrm>
          <a:prstGeom prst="snip2Same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71625" y="3857625"/>
            <a:ext cx="5929313" cy="1928813"/>
          </a:xfrm>
          <a:prstGeom prst="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87538" indent="347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7538" indent="347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ка-ка-ка-</a:t>
            </a:r>
          </a:p>
          <a:p>
            <a:pPr marL="1887538" indent="347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ди-ди-ди-</a:t>
            </a:r>
          </a:p>
          <a:p>
            <a:pPr marL="1887538" indent="347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ай-ай-ай-</a:t>
            </a:r>
          </a:p>
          <a:p>
            <a:pPr marL="1887538" indent="347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ина-ина-ина-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074738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9" name="Прямоугольник с двумя вырезанными соседними углами 18"/>
          <p:cNvSpPr/>
          <p:nvPr/>
        </p:nvSpPr>
        <p:spPr>
          <a:xfrm>
            <a:off x="1571625" y="2786063"/>
            <a:ext cx="5929313" cy="1214437"/>
          </a:xfrm>
          <a:prstGeom prst="snip2Same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 rot="10800000">
            <a:off x="1571625" y="4500563"/>
            <a:ext cx="5929313" cy="1928812"/>
          </a:xfrm>
          <a:prstGeom prst="snip2Same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71625" y="3357563"/>
            <a:ext cx="5929313" cy="2428875"/>
          </a:xfrm>
          <a:prstGeom prst="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indent="363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Ка-ка-ка - ми знайшли жука</a:t>
            </a:r>
          </a:p>
          <a:p>
            <a:pPr marL="363538" indent="363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Ди-ди-ди - розцвіли сади</a:t>
            </a:r>
          </a:p>
          <a:p>
            <a:pPr marL="363538" indent="363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Ай-ай-ай - люби і знай свій рідний край</a:t>
            </a:r>
          </a:p>
          <a:p>
            <a:pPr marL="363538" indent="363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Ина-ина-ина – зацвіла калина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00250" y="1357313"/>
            <a:ext cx="5143500" cy="1143000"/>
          </a:xfrm>
          <a:prstGeom prst="downArrow">
            <a:avLst>
              <a:gd name="adj1" fmla="val 67460"/>
              <a:gd name="adj2" fmla="val 70317"/>
            </a:avLst>
          </a:prstGeom>
          <a:solidFill>
            <a:srgbClr val="66FF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Чистомовки ”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428750"/>
            <a:ext cx="9144000" cy="5143500"/>
          </a:xfrm>
          <a:prstGeom prst="hexagon">
            <a:avLst/>
          </a:prstGeom>
          <a:solidFill>
            <a:srgbClr val="FF66FF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 rot="10800000">
            <a:off x="1571625" y="4143375"/>
            <a:ext cx="5929313" cy="1928813"/>
          </a:xfrm>
          <a:prstGeom prst="snip2SameRect">
            <a:avLst/>
          </a:prstGeom>
          <a:solidFill>
            <a:srgbClr val="BD92D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3500438"/>
            <a:ext cx="5929313" cy="2071687"/>
          </a:xfrm>
          <a:prstGeom prst="rect">
            <a:avLst/>
          </a:prstGeom>
          <a:solidFill>
            <a:srgbClr val="BD92D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випав сніг! Яка обнова!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Зима тоді така…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 чистенькі, білі села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Зима і радісна й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Прямоугольник с двумя вырезанными соседними углами 16"/>
          <p:cNvSpPr/>
          <p:nvPr/>
        </p:nvSpPr>
        <p:spPr>
          <a:xfrm>
            <a:off x="1571625" y="1571625"/>
            <a:ext cx="5929313" cy="1143000"/>
          </a:xfrm>
          <a:prstGeom prst="snip2SameRect">
            <a:avLst/>
          </a:prstGeom>
          <a:solidFill>
            <a:srgbClr val="BD92D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Скажи мені – і я забуду. Покажи мені і я запам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</a:t>
            </a: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ятаю. Дай мені  діяти самому – і я навчусь ”. (Конфуцій)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1571625" y="2928938"/>
            <a:ext cx="5929313" cy="571500"/>
          </a:xfrm>
          <a:prstGeom prst="round2SameRect">
            <a:avLst/>
          </a:prstGeom>
          <a:solidFill>
            <a:srgbClr val="CC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Буриме ”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428750"/>
            <a:ext cx="9144000" cy="5143500"/>
          </a:xfrm>
          <a:prstGeom prst="hexagon">
            <a:avLst/>
          </a:prstGeom>
          <a:solidFill>
            <a:srgbClr val="FF66FF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 rot="10800000">
            <a:off x="1571625" y="4143375"/>
            <a:ext cx="5929313" cy="1928813"/>
          </a:xfrm>
          <a:prstGeom prst="snip2SameRect">
            <a:avLst/>
          </a:prstGeom>
          <a:solidFill>
            <a:srgbClr val="BD92D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3500438"/>
            <a:ext cx="5929313" cy="2071687"/>
          </a:xfrm>
          <a:prstGeom prst="rect">
            <a:avLst/>
          </a:prstGeom>
          <a:solidFill>
            <a:srgbClr val="BD92D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випав сніг! Яка обнова!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Зима тоді така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чудова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 чистенькі, білі села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Зима і радісна й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00250" y="1357313"/>
            <a:ext cx="5143500" cy="1143000"/>
          </a:xfrm>
          <a:prstGeom prst="downArrow">
            <a:avLst>
              <a:gd name="adj1" fmla="val 67460"/>
              <a:gd name="adj2" fmla="val 70317"/>
            </a:avLst>
          </a:prstGeom>
          <a:solidFill>
            <a:srgbClr val="CC00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Буриме ”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FrankRuehl" pitchFamily="34" charset="-79"/>
            </a:endParaRP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1571625" y="2786063"/>
            <a:ext cx="5929313" cy="714375"/>
          </a:xfrm>
          <a:prstGeom prst="snip2SameRect">
            <a:avLst/>
          </a:prstGeom>
          <a:solidFill>
            <a:srgbClr val="BD92D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428750"/>
            <a:ext cx="9144000" cy="5143500"/>
          </a:xfrm>
          <a:prstGeom prst="hexagon">
            <a:avLst/>
          </a:prstGeom>
          <a:solidFill>
            <a:srgbClr val="FF66FF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 rot="10800000">
            <a:off x="1571625" y="4286250"/>
            <a:ext cx="5929313" cy="2071688"/>
          </a:xfrm>
          <a:prstGeom prst="snip2Same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Прямоугольник с двумя вырезанными соседними углами 16"/>
          <p:cNvSpPr/>
          <p:nvPr/>
        </p:nvSpPr>
        <p:spPr>
          <a:xfrm>
            <a:off x="1571625" y="1571625"/>
            <a:ext cx="5929313" cy="714375"/>
          </a:xfrm>
          <a:prstGeom prst="snip2Same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Лише той учитель, хто живе, як навчає.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1571625" y="2428875"/>
            <a:ext cx="5929313" cy="785813"/>
          </a:xfrm>
          <a:prstGeom prst="round2Same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FrankRuehl"/>
                <a:cs typeface="FrankRuehl"/>
              </a:rPr>
              <a:t>Складання вірша за словами, що римуються.</a:t>
            </a:r>
            <a:endParaRPr lang="ru-RU" sz="2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ea typeface="FrankRuehl"/>
              <a:cs typeface="FrankRueh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25" y="3214688"/>
            <a:ext cx="5929313" cy="278606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Танцюючи, сніжинки летіли,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……………………..сіли.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uk-UA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.вкривали</a:t>
            </a: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……………захищали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</a:t>
            </a:r>
            <a:r>
              <a:rPr lang="uk-UA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.берізки</a:t>
            </a: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uk-UA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...кіски</a:t>
            </a: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………………….весну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…………………….від сну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428750"/>
            <a:ext cx="9144000" cy="5143500"/>
          </a:xfrm>
          <a:prstGeom prst="hexagon">
            <a:avLst/>
          </a:prstGeom>
          <a:solidFill>
            <a:srgbClr val="FF66FF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 rot="10800000">
            <a:off x="1571625" y="4286250"/>
            <a:ext cx="5929313" cy="2071688"/>
          </a:xfrm>
          <a:prstGeom prst="snip2Same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3214688"/>
            <a:ext cx="5929313" cy="278606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Танцюючи, сніжинки летіли,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берізок голі віти сіли.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якою ковдрою вкривали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морозу захищали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Сплять під ковдрою берізки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Сняться їм зелені кіски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Чекають теплую весну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 прокинутись від сну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Прямоугольник с двумя вырезанными соседними углами 16"/>
          <p:cNvSpPr/>
          <p:nvPr/>
        </p:nvSpPr>
        <p:spPr>
          <a:xfrm>
            <a:off x="1571625" y="1571625"/>
            <a:ext cx="5929313" cy="714375"/>
          </a:xfrm>
          <a:prstGeom prst="snip2Same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Лише той учитель, хто живе, як навчає.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1571625" y="2428875"/>
            <a:ext cx="5929313" cy="785813"/>
          </a:xfrm>
          <a:prstGeom prst="round2Same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FrankRuehl"/>
                <a:cs typeface="FrankRuehl"/>
              </a:rPr>
              <a:t>Складання вірша за словами, що римуються.</a:t>
            </a:r>
            <a:endParaRPr lang="ru-RU" sz="2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FrankRuehl"/>
              <a:cs typeface="FrankRueh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428750"/>
            <a:ext cx="9144000" cy="5143500"/>
          </a:xfrm>
          <a:prstGeom prst="hexagon">
            <a:avLst/>
          </a:prstGeom>
          <a:solidFill>
            <a:srgbClr val="FF66FF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 rot="10800000">
            <a:off x="1571625" y="4286250"/>
            <a:ext cx="5929313" cy="2071688"/>
          </a:xfrm>
          <a:prstGeom prst="snip2Same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4000500"/>
            <a:ext cx="5929313" cy="1643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0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Осінь казку нам…</a:t>
            </a:r>
          </a:p>
          <a:p>
            <a:pPr indent="180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Навкруги усе…</a:t>
            </a:r>
          </a:p>
          <a:p>
            <a:pPr indent="180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Землю листом…</a:t>
            </a:r>
          </a:p>
          <a:p>
            <a:pPr indent="180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Пташок у вирій…..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Прямоугольник с двумя вырезанными соседними углами 16"/>
          <p:cNvSpPr/>
          <p:nvPr/>
        </p:nvSpPr>
        <p:spPr>
          <a:xfrm>
            <a:off x="1571625" y="1643063"/>
            <a:ext cx="5929313" cy="1214437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Немає меж здібностям дитини, якщо педагог виявляє до них оптимістичне і творче ставлення ”.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1571625" y="3071813"/>
            <a:ext cx="5929313" cy="92868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FrankRuehl"/>
                <a:cs typeface="FrankRuehl"/>
              </a:rPr>
              <a:t>Складання вірша за даними початком поетичних строф.</a:t>
            </a:r>
            <a:endParaRPr lang="ru-RU" sz="2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ea typeface="FrankRuehl"/>
              <a:cs typeface="FrankRueh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3816350"/>
          </a:xfrm>
          <a:ln w="25400" cap="flat" algn="ctr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>
                <a:solidFill>
                  <a:srgbClr val="000000"/>
                </a:solidFill>
                <a:latin typeface="Times New Roman" pitchFamily="18" charset="0"/>
              </a:rPr>
              <a:t>Мета досвіду: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творчі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учнів;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формувати образність мислення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уміння бачити і знаходити цікаве довкілля;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учити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складати вірші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образно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передавати враження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культуру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краще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українську мову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виховувати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20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755650" y="333375"/>
            <a:ext cx="748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>
                <a:solidFill>
                  <a:srgbClr val="000000"/>
                </a:solidFill>
              </a:rPr>
              <a:t>Актуальність досвіду – розвиток творчої особистості</a:t>
            </a: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428750"/>
            <a:ext cx="9144000" cy="5143500"/>
          </a:xfrm>
          <a:prstGeom prst="hexagon">
            <a:avLst/>
          </a:prstGeom>
          <a:solidFill>
            <a:srgbClr val="FF66FF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 rot="10800000">
            <a:off x="1571625" y="4286250"/>
            <a:ext cx="5929313" cy="2071688"/>
          </a:xfrm>
          <a:prstGeom prst="snip2Same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4000500"/>
            <a:ext cx="5929313" cy="1643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Осінь казку нам </a:t>
            </a: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дарує,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Навкруги усе </a:t>
            </a: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фарбує,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Землю листом </a:t>
            </a: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застилає,</a:t>
            </a:r>
          </a:p>
          <a:p>
            <a:pPr indent="1262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Пташок у вирій </a:t>
            </a: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проводжає.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1571625" y="3071813"/>
            <a:ext cx="5929313" cy="92868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22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ea typeface="FrankRuehl"/>
              <a:cs typeface="FrankRuehl"/>
            </a:endParaRPr>
          </a:p>
          <a:p>
            <a:pPr algn="ctr">
              <a:defRPr/>
            </a:pPr>
            <a:r>
              <a:rPr lang="uk-UA" sz="2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FrankRuehl"/>
                <a:cs typeface="FrankRuehl"/>
              </a:rPr>
              <a:t>Складання вірша за даними початком поетичних строф.</a:t>
            </a:r>
            <a:endParaRPr lang="ru-RU" sz="2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ea typeface="FrankRuehl"/>
              <a:cs typeface="FrankRuehl"/>
            </a:endParaRPr>
          </a:p>
          <a:p>
            <a:pPr algn="ctr">
              <a:defRPr/>
            </a:pPr>
            <a:endParaRPr lang="ru-RU" sz="2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ea typeface="FrankRuehl"/>
              <a:cs typeface="FrankRuehl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571625" y="1643063"/>
            <a:ext cx="5929313" cy="1214437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Немає меж здібностям дитини, якщо педагог виявляє до них оптимістичне і творче ставлення ”.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428750"/>
            <a:ext cx="9144000" cy="5143500"/>
          </a:xfrm>
          <a:prstGeom prst="hexagon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 rot="10800000">
            <a:off x="1571625" y="4357688"/>
            <a:ext cx="5929313" cy="2071687"/>
          </a:xfrm>
          <a:prstGeom prst="snip2SameRect">
            <a:avLst/>
          </a:prstGeom>
          <a:solidFill>
            <a:srgbClr val="CC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3714750"/>
            <a:ext cx="5929313" cy="228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віршованого рядка кожен з учасників добирає свою риму, записує, загортає і передає іншому, залишаючи відкритим початковий варіант).</a:t>
            </a:r>
          </a:p>
          <a:p>
            <a:pPr marL="44926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доброті існує світ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Прямоугольник с двумя вырезанными соседними углами 16"/>
          <p:cNvSpPr/>
          <p:nvPr/>
        </p:nvSpPr>
        <p:spPr>
          <a:xfrm>
            <a:off x="1571625" y="1571625"/>
            <a:ext cx="5929313" cy="1285875"/>
          </a:xfrm>
          <a:prstGeom prst="snip2Same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Життя – це чудо і чудес не відмінити, якщо в дітей окрилена душа, розкривши крила – можуть полетіти ”.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1571625" y="3000375"/>
            <a:ext cx="5929313" cy="714375"/>
          </a:xfrm>
          <a:prstGeom prst="round2SameRect">
            <a:avLst/>
          </a:prstGeom>
          <a:solidFill>
            <a:srgbClr val="CC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FrankRuehl"/>
                <a:cs typeface="FrankRuehl"/>
              </a:rPr>
              <a:t>“ Нісенітниця ”</a:t>
            </a:r>
            <a:endParaRPr lang="ru-RU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FrankRuehl"/>
              <a:cs typeface="FrankRuehl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000375" y="5500688"/>
            <a:ext cx="3071813" cy="428625"/>
          </a:xfrm>
          <a:prstGeom prst="frame">
            <a:avLst>
              <a:gd name="adj1" fmla="val 6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Picture 6" descr="F:\________\2014-10-25 2\2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1921">
            <a:off x="6181725" y="157163"/>
            <a:ext cx="29813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7" descr="F:\________\2014-10-25 3\3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25183">
            <a:off x="6556375" y="2090738"/>
            <a:ext cx="20685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 descr="F:\________\фото 1\DSCN28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33375"/>
            <a:ext cx="22955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F:\________\фото 1\P41904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5363">
            <a:off x="6667500" y="500062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F:\________\4 кла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95321">
            <a:off x="38100" y="4519613"/>
            <a:ext cx="27749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 descr="F:\________\IMGP00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66078">
            <a:off x="6753225" y="35036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5" descr="F:\________\4rDSCN234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02825" flipH="1">
            <a:off x="1225550" y="2824163"/>
            <a:ext cx="14255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F:\________\фото 1\DSCN031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055981">
            <a:off x="298450" y="230188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4" descr="F:\________\111bdb 00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8400" y="2133600"/>
            <a:ext cx="250666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Рамка 19"/>
          <p:cNvSpPr/>
          <p:nvPr/>
        </p:nvSpPr>
        <p:spPr>
          <a:xfrm>
            <a:off x="2786063" y="4357688"/>
            <a:ext cx="3786187" cy="2286000"/>
          </a:xfrm>
          <a:prstGeom prst="frame">
            <a:avLst>
              <a:gd name="adj1" fmla="val 805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7675" y="4581525"/>
            <a:ext cx="3357563" cy="182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88900"/>
            <a:r>
              <a:rPr lang="uk-UA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 доброті існує світ, </a:t>
            </a:r>
          </a:p>
          <a:p>
            <a:pPr indent="88900"/>
            <a:r>
              <a:rPr lang="uk-UA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І добротою пахне хліб.</a:t>
            </a:r>
          </a:p>
          <a:p>
            <a:pPr indent="88900"/>
            <a:r>
              <a:rPr lang="uk-UA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І мирне небо, в школу йти – </a:t>
            </a:r>
          </a:p>
          <a:p>
            <a:pPr indent="88900"/>
            <a:r>
              <a:rPr lang="uk-UA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Це також вияв доброти.</a:t>
            </a:r>
          </a:p>
          <a:p>
            <a:pPr indent="88900"/>
            <a:r>
              <a:rPr lang="uk-UA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І до дітей любов свята – </a:t>
            </a:r>
          </a:p>
          <a:p>
            <a:pPr indent="88900"/>
            <a:r>
              <a:rPr lang="uk-UA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Це чистота і доброта.</a:t>
            </a:r>
            <a:endParaRPr lang="ru-RU" sz="19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2"/>
          <p:cNvSpPr txBox="1">
            <a:spLocks noChangeArrowheads="1"/>
          </p:cNvSpPr>
          <p:nvPr/>
        </p:nvSpPr>
        <p:spPr bwMode="auto">
          <a:xfrm>
            <a:off x="2268538" y="428625"/>
            <a:ext cx="4464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/>
              <a:t>Поезія! О, ти прекрасна!</a:t>
            </a:r>
          </a:p>
          <a:p>
            <a:pPr algn="ctr"/>
            <a:r>
              <a:rPr lang="uk-UA" sz="2000" b="1"/>
              <a:t>Чарівна, ніжна, тепла, ясна</a:t>
            </a:r>
          </a:p>
          <a:p>
            <a:pPr algn="ctr"/>
            <a:r>
              <a:rPr lang="uk-UA" sz="2000" b="1"/>
              <a:t>Лише в тобі, в тобі єдиній</a:t>
            </a:r>
          </a:p>
          <a:p>
            <a:pPr algn="ctr"/>
            <a:r>
              <a:rPr lang="uk-UA" sz="2000" b="1"/>
              <a:t>І простір нив, і обрій синій.</a:t>
            </a:r>
          </a:p>
        </p:txBody>
      </p:sp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0" y="23574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200" b="1"/>
              <a:t>Повторімося в наших вихованцях любов</a:t>
            </a:r>
            <a:r>
              <a:rPr lang="en-US" sz="2200" b="1"/>
              <a:t>’</a:t>
            </a:r>
            <a:r>
              <a:rPr lang="uk-UA" sz="2200" b="1"/>
              <a:t>ю до вищої якості людини – творчості.</a:t>
            </a:r>
          </a:p>
        </p:txBody>
      </p:sp>
      <p:pic>
        <p:nvPicPr>
          <p:cNvPr id="37891" name="Picture 2" descr="F:\________\Книж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96240">
            <a:off x="6819106" y="2621757"/>
            <a:ext cx="16287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F:\________\Книжки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90558">
            <a:off x="6762751" y="4549775"/>
            <a:ext cx="1706562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F:\________\Книжки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188913"/>
            <a:ext cx="15224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F:\________\Книжки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93005">
            <a:off x="496888" y="-57150"/>
            <a:ext cx="17287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 descr="F:\________\Книжки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81036">
            <a:off x="1297781" y="2597944"/>
            <a:ext cx="175101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4" descr="F:\________\Книжки\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30261">
            <a:off x="492125" y="4629151"/>
            <a:ext cx="1679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5" descr="F:\________\Книжки\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849228">
            <a:off x="3606006" y="4468019"/>
            <a:ext cx="17684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5" y="2967335"/>
            <a:ext cx="50481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Дякую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за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увагу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3517900" y="6215063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cs typeface="Times New Roman" pitchFamily="18" charset="0"/>
              </a:rPr>
              <a:t>Зачепилівка 201</a:t>
            </a:r>
            <a:r>
              <a:rPr lang="en-US" sz="2000" b="1">
                <a:cs typeface="Times New Roman" pitchFamily="18" charset="0"/>
              </a:rPr>
              <a:t>5</a:t>
            </a:r>
            <a:endParaRPr lang="ru-RU" sz="2000" b="1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000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Шляхи реалізації</a:t>
            </a:r>
            <a:endParaRPr lang="ru-RU" sz="2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0" y="3500438"/>
            <a:ext cx="9144000" cy="2571750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190000"/>
              </a:lnSpc>
              <a:defRPr/>
            </a:pPr>
            <a:r>
              <a:rPr lang="uk-UA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створення власної системи розвитку поетичних здібностей школярів;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uk-UA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розвиток творчих можливостей учнів;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uk-UA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сприяння розвитку мовного чуття, уяви, фантазії;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uk-UA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 дітей креативно мислити з метою творчої реалізації.</a:t>
            </a:r>
            <a:endParaRPr lang="ru-RU" sz="1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0" y="1357313"/>
            <a:ext cx="9144000" cy="2000250"/>
          </a:xfrm>
          <a:prstGeom prst="downArrow">
            <a:avLst>
              <a:gd name="adj1" fmla="val 67460"/>
              <a:gd name="adj2" fmla="val 7031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2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uk-UA" sz="2800">
                <a:solidFill>
                  <a:schemeClr val="tx1"/>
                </a:solidFill>
                <a:latin typeface="Times New Roman" pitchFamily="18" charset="0"/>
              </a:rPr>
              <a:t>“ Зрозумій, пізнай і навчи вчитися кожного учня ”</a:t>
            </a:r>
            <a:endParaRPr lang="ru-RU" sz="2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2"/>
          <p:cNvSpPr>
            <a:spLocks noGrp="1"/>
          </p:cNvSpPr>
          <p:nvPr>
            <p:ph idx="4294967295"/>
          </p:nvPr>
        </p:nvSpPr>
        <p:spPr>
          <a:xfrm>
            <a:off x="0" y="3500438"/>
            <a:ext cx="9144000" cy="2571750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19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Заходи завершення кінцівки;</a:t>
            </a:r>
          </a:p>
          <a:p>
            <a:pPr eaLnBrk="1" hangingPunct="1">
              <a:defRPr/>
            </a:pPr>
            <a:r>
              <a:rPr lang="uk-UA" sz="19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Розгадай ребус і склади вірші;</a:t>
            </a:r>
          </a:p>
          <a:p>
            <a:pPr eaLnBrk="1" hangingPunct="1">
              <a:defRPr/>
            </a:pPr>
            <a:r>
              <a:rPr lang="uk-UA" sz="19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 риму. Ігри «Хто більше?» «Піймай риму»;</a:t>
            </a:r>
          </a:p>
          <a:p>
            <a:pPr eaLnBrk="1" hangingPunct="1">
              <a:defRPr/>
            </a:pPr>
            <a:r>
              <a:rPr lang="uk-UA" sz="19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Допиши рядки до початку;</a:t>
            </a:r>
          </a:p>
          <a:p>
            <a:pPr eaLnBrk="1" hangingPunct="1">
              <a:defRPr/>
            </a:pPr>
            <a:r>
              <a:rPr lang="uk-UA" sz="19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Чистомовки на римування;</a:t>
            </a:r>
          </a:p>
          <a:p>
            <a:pPr eaLnBrk="1" hangingPunct="1">
              <a:defRPr/>
            </a:pPr>
            <a:r>
              <a:rPr lang="uk-UA" sz="19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 «Буриме»;</a:t>
            </a:r>
          </a:p>
          <a:p>
            <a:pPr eaLnBrk="1" hangingPunct="1">
              <a:defRPr/>
            </a:pPr>
            <a:r>
              <a:rPr lang="uk-UA" sz="19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Опиши предмет з допомогою прикметників;</a:t>
            </a:r>
            <a:endParaRPr lang="ru-RU" sz="19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Rectangle 2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000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uk-UA" sz="2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Форми роботи у першому класі</a:t>
            </a:r>
            <a:endParaRPr lang="ru-RU" sz="26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0" y="1357313"/>
            <a:ext cx="9144000" cy="2000250"/>
          </a:xfrm>
          <a:prstGeom prst="downArrow">
            <a:avLst>
              <a:gd name="adj1" fmla="val 67460"/>
              <a:gd name="adj2" fmla="val 7031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uk-UA" sz="2800" b="1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28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Вправи по римуванню</a:t>
            </a:r>
            <a:endParaRPr lang="ru-RU" sz="28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Times New Roman" pitchFamily="18" charset="0"/>
              </a:rPr>
              <a:t>Форми розвитку поетичних здібностей школярів</a:t>
            </a:r>
            <a:endParaRPr lang="ru-RU" sz="26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115888" y="1754188"/>
            <a:ext cx="2224087" cy="1393825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</a:rPr>
              <a:t>Тавтограми</a:t>
            </a:r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2000250" y="1285875"/>
            <a:ext cx="1643063" cy="1112838"/>
          </a:xfrm>
          <a:prstGeom prst="hex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</a:rPr>
              <a:t>Буриме</a:t>
            </a:r>
          </a:p>
        </p:txBody>
      </p:sp>
      <p:sp>
        <p:nvSpPr>
          <p:cNvPr id="30" name="Шестиугольник 29"/>
          <p:cNvSpPr/>
          <p:nvPr/>
        </p:nvSpPr>
        <p:spPr>
          <a:xfrm>
            <a:off x="3441700" y="5029200"/>
            <a:ext cx="1851025" cy="135731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Хто останній</a:t>
            </a:r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786314" y="1285860"/>
            <a:ext cx="1928826" cy="1357298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</a:rPr>
              <a:t>Четвертий зайвий</a:t>
            </a:r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003800" y="5445125"/>
            <a:ext cx="1489075" cy="11430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tx1"/>
                </a:solidFill>
                <a:latin typeface="Times New Roman" pitchFamily="18" charset="0"/>
              </a:rPr>
              <a:t>Подай сигнал</a:t>
            </a:r>
            <a:endParaRPr lang="ru-RU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6215063" y="4357688"/>
            <a:ext cx="2928937" cy="1857375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</a:rPr>
              <a:t>Підбір рядків за даними закінченнями</a:t>
            </a:r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111125" y="3222625"/>
            <a:ext cx="2228850" cy="1593850"/>
          </a:xfrm>
          <a:prstGeom prst="hexagon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Нісенітниця</a:t>
            </a:r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3398838" y="1781175"/>
            <a:ext cx="1500187" cy="1357313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</a:rPr>
              <a:t>Луна</a:t>
            </a:r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1884363" y="4071938"/>
            <a:ext cx="2039937" cy="1633537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</a:rPr>
              <a:t>Акровірш</a:t>
            </a:r>
            <a:r>
              <a:rPr lang="uk-UA" sz="2000" b="1">
                <a:solidFill>
                  <a:schemeClr val="tx1"/>
                </a:solidFill>
                <a:latin typeface="Times New Roman" pitchFamily="18" charset="0"/>
              </a:rPr>
              <a:t>і</a:t>
            </a:r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1928794" y="2428868"/>
            <a:ext cx="1800942" cy="1545168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</a:rPr>
              <a:t>Сенкан</a:t>
            </a:r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215063" y="1857375"/>
            <a:ext cx="2428875" cy="1643063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</a:rPr>
              <a:t>Абракадабра</a:t>
            </a:r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715125" y="2997200"/>
            <a:ext cx="2105025" cy="128905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tx1"/>
                </a:solidFill>
                <a:latin typeface="Times New Roman" pitchFamily="18" charset="0"/>
              </a:rPr>
              <a:t>Заблукало слово</a:t>
            </a:r>
            <a:endParaRPr lang="ru-RU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3429000" y="2714625"/>
            <a:ext cx="3357563" cy="257175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Розвиток поетичних здібностей школярів</a:t>
            </a:r>
            <a:endParaRPr lang="ru-RU" sz="28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8738" y="4908550"/>
            <a:ext cx="2281237" cy="1633538"/>
          </a:xfrm>
          <a:prstGeom prst="hexagon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</a:rPr>
              <a:t>Чистомовки</a:t>
            </a:r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Сенкан – це творчість, де активізується потенціал дітей, створюється певний образ слова, поняття. Це форма вільного вірша.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(слово).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 (2-3 прикметника).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 (3 дієслова).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Фраза (речення).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Асоціація (узагальнення).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0250" y="1357313"/>
            <a:ext cx="5143500" cy="1143000"/>
          </a:xfrm>
          <a:prstGeom prst="downArrow">
            <a:avLst>
              <a:gd name="adj1" fmla="val 67460"/>
              <a:gd name="adj2" fmla="val 703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Сенкан ”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Сенкан – це творчість, де активізується потенціал дітей, створюється певний образ слова, поняття. Це форма вільного вірша.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(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0250" y="1357313"/>
            <a:ext cx="5143500" cy="1143000"/>
          </a:xfrm>
          <a:prstGeom prst="downArrow">
            <a:avLst>
              <a:gd name="adj1" fmla="val 67460"/>
              <a:gd name="adj2" fmla="val 703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Сенкан ”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Сенкан – це творчість, де активізується потенціал дітей, створюється певний образ слова, поняття. Це форма вільного вірша.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(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Ніжна, пахуча.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Квітне, усміхається, росте.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Танцює з вітром.</a:t>
            </a: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Благодать.</a:t>
            </a:r>
            <a:endParaRPr lang="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7888" indent="-5365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0250" y="1357313"/>
            <a:ext cx="5143500" cy="1143000"/>
          </a:xfrm>
          <a:prstGeom prst="downArrow">
            <a:avLst>
              <a:gd name="adj1" fmla="val 67460"/>
              <a:gd name="adj2" fmla="val 703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Сенкан ”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0" y="1500174"/>
            <a:ext cx="9144000" cy="5072098"/>
          </a:xfrm>
          <a:prstGeom prst="hexagon">
            <a:avLst>
              <a:gd name="adj" fmla="val 32439"/>
              <a:gd name="vf" fmla="val 115470"/>
            </a:avLst>
          </a:prstGeom>
          <a:solidFill>
            <a:srgbClr val="92D050">
              <a:alpha val="85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074738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Book Antiqua" pitchFamily="18" charset="0"/>
              </a:rPr>
              <a:t>Форми розвитку поетичних здібностей школярів</a:t>
            </a:r>
            <a:endParaRPr lang="ru-RU" sz="2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000250" y="3643313"/>
            <a:ext cx="5143500" cy="1857375"/>
          </a:xfrm>
          <a:prstGeom prst="flowChartProcess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ідем,  впадем, махнем, прийдем;</a:t>
            </a:r>
          </a:p>
          <a:p>
            <a:pPr marL="174625" indent="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діти, квіти, мести, радіти; </a:t>
            </a:r>
          </a:p>
          <a:p>
            <a:pPr marL="174625" indent="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дитина, родина, вина, калина.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000250" y="2714625"/>
            <a:ext cx="5143500" cy="928688"/>
          </a:xfrm>
          <a:prstGeom prst="flowChartProcess">
            <a:avLst/>
          </a:prstGeom>
          <a:solidFill>
            <a:srgbClr val="00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Вилучити неримоване слово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000250" y="1357313"/>
            <a:ext cx="5143500" cy="1143000"/>
          </a:xfrm>
          <a:prstGeom prst="downArrow">
            <a:avLst>
              <a:gd name="adj1" fmla="val 67460"/>
              <a:gd name="adj2" fmla="val 703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 Четвертий зайвий ”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852</TotalTime>
  <Words>726</Words>
  <Application>Microsoft Office PowerPoint</Application>
  <PresentationFormat>Экран (4:3)</PresentationFormat>
  <Paragraphs>209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Tahoma</vt:lpstr>
      <vt:lpstr>Arial</vt:lpstr>
      <vt:lpstr>Wingdings</vt:lpstr>
      <vt:lpstr>Calibri</vt:lpstr>
      <vt:lpstr>Times New Roman</vt:lpstr>
      <vt:lpstr>Book Antiqua</vt:lpstr>
      <vt:lpstr>Trebuchet MS</vt:lpstr>
      <vt:lpstr>FrankRuehl</vt:lpstr>
      <vt:lpstr>Текстура</vt:lpstr>
      <vt:lpstr>Майстер-клас</vt:lpstr>
      <vt:lpstr>Слайд 2</vt:lpstr>
      <vt:lpstr>Шляхи реалізації</vt:lpstr>
      <vt:lpstr>Форми роботи у першому класі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Майстер-клас</dc:title>
  <dc:creator>комп</dc:creator>
  <cp:lastModifiedBy>User</cp:lastModifiedBy>
  <cp:revision>75</cp:revision>
  <dcterms:created xsi:type="dcterms:W3CDTF">2014-11-21T16:12:51Z</dcterms:created>
  <dcterms:modified xsi:type="dcterms:W3CDTF">2015-01-11T19:06:53Z</dcterms:modified>
</cp:coreProperties>
</file>